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314" r:id="rId2"/>
    <p:sldId id="315" r:id="rId3"/>
    <p:sldId id="316" r:id="rId4"/>
    <p:sldId id="317" r:id="rId5"/>
    <p:sldId id="31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81"/>
  </p:normalViewPr>
  <p:slideViewPr>
    <p:cSldViewPr snapToGrid="0" snapToObjects="1">
      <p:cViewPr varScale="1">
        <p:scale>
          <a:sx n="97" d="100"/>
          <a:sy n="97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5A6CE-CAD3-9E45-89B8-EF3E86ECF24B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E7AA1-A346-A444-9561-CA096E00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8A77648-BBCD-D842-A2C8-1B8814FA73E3}" type="slidenum">
              <a:rPr lang="en-US" altLang="en-US" sz="1200">
                <a:latin typeface="Calibri" charset="0"/>
              </a:rPr>
              <a:pPr eaLnBrk="1" hangingPunct="1"/>
              <a:t>6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219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651B176-7759-4444-8321-F6DF43E7B81C}" type="slidenum">
              <a:rPr lang="en-US" altLang="en-US" sz="1200">
                <a:latin typeface="Calibri" charset="0"/>
              </a:rPr>
              <a:pPr eaLnBrk="1" hangingPunct="1"/>
              <a:t>20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62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252710B-1E3A-BA45-9319-4E813128CC24}" type="slidenum">
              <a:rPr lang="en-US" altLang="en-US" sz="1200">
                <a:latin typeface="Calibri" charset="0"/>
              </a:rPr>
              <a:pPr eaLnBrk="1" hangingPunct="1"/>
              <a:t>22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5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843D735-C56D-F445-B980-E6F7413752BC}" type="slidenum">
              <a:rPr lang="en-US" altLang="en-US" sz="1200">
                <a:latin typeface="Calibri" charset="0"/>
              </a:rPr>
              <a:pPr eaLnBrk="1" hangingPunct="1"/>
              <a:t>23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18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75EA509-559D-EA4F-A079-D03DB6996AE6}" type="slidenum">
              <a:rPr lang="en-US" altLang="en-US" sz="1200">
                <a:latin typeface="Calibri" charset="0"/>
              </a:rPr>
              <a:pPr eaLnBrk="1" hangingPunct="1"/>
              <a:t>24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40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C905C29-CECA-3949-A0CE-F5A181B6788D}" type="slidenum">
              <a:rPr lang="en-US" altLang="en-US" sz="1200">
                <a:latin typeface="Calibri" charset="0"/>
              </a:rPr>
              <a:pPr eaLnBrk="1" hangingPunct="1"/>
              <a:t>25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01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11DC043-87DA-9F4F-A6F8-E0A4B98C8FBC}" type="slidenum">
              <a:rPr lang="en-US" altLang="en-US" sz="1200">
                <a:latin typeface="Calibri" charset="0"/>
              </a:rPr>
              <a:pPr eaLnBrk="1" hangingPunct="1"/>
              <a:t>26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64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D61CD64-BD00-994F-942A-CDF273DDB7A2}" type="slidenum">
              <a:rPr lang="en-US" altLang="en-US" sz="1200">
                <a:latin typeface="Calibri" charset="0"/>
              </a:rPr>
              <a:pPr eaLnBrk="1" hangingPunct="1"/>
              <a:t>27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D8B2205-38A9-DE41-A6B5-45E563A9CBE2}" type="slidenum">
              <a:rPr lang="en-US" altLang="en-US" sz="1200">
                <a:latin typeface="Calibri" charset="0"/>
              </a:rPr>
              <a:pPr eaLnBrk="1" hangingPunct="1"/>
              <a:t>7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A14B4B7-DE35-534E-98F8-A3A41C30F33E}" type="slidenum">
              <a:rPr lang="en-US" altLang="en-US" sz="1200">
                <a:latin typeface="Calibri" charset="0"/>
              </a:rPr>
              <a:pPr eaLnBrk="1" hangingPunct="1"/>
              <a:t>8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34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9031BD2-31F1-C349-A17B-DA1A1332827A}" type="slidenum">
              <a:rPr lang="en-US" altLang="en-US" sz="1200">
                <a:latin typeface="Calibri" charset="0"/>
              </a:rPr>
              <a:pPr eaLnBrk="1" hangingPunct="1"/>
              <a:t>9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88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2F77E34-2118-B649-9031-B00B81E008C1}" type="slidenum">
              <a:rPr lang="en-US" altLang="en-US" sz="1200">
                <a:latin typeface="Calibri" charset="0"/>
              </a:rPr>
              <a:pPr eaLnBrk="1" hangingPunct="1"/>
              <a:t>10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D6775A8-8E9D-5843-AD18-711BBDE0A9D1}" type="slidenum">
              <a:rPr lang="en-US" altLang="en-US" sz="1200">
                <a:latin typeface="Calibri" charset="0"/>
              </a:rPr>
              <a:pPr eaLnBrk="1" hangingPunct="1"/>
              <a:t>11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0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3EF99C3-B0F8-0741-8C6B-D3BE8AAEB7FE}" type="slidenum">
              <a:rPr lang="en-US" altLang="en-US" sz="1200">
                <a:latin typeface="Calibri" charset="0"/>
              </a:rPr>
              <a:pPr eaLnBrk="1" hangingPunct="1"/>
              <a:t>13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56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610631C-E4A4-F74D-83ED-E011A1172C64}" type="slidenum">
              <a:rPr lang="en-US" altLang="en-US" sz="1200">
                <a:latin typeface="Calibri" charset="0"/>
              </a:rPr>
              <a:pPr eaLnBrk="1" hangingPunct="1"/>
              <a:t>15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12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D7C2B24-EF26-7044-B14D-3A3B54C28AF0}" type="slidenum">
              <a:rPr lang="en-US" altLang="en-US" sz="1200">
                <a:latin typeface="Calibri" charset="0"/>
              </a:rPr>
              <a:pPr eaLnBrk="1" hangingPunct="1"/>
              <a:t>18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9F4C-AD7B-3B41-8BF4-6A9A7D20550E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09AD-D6DC-A94B-9D20-500A6975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4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9F4C-AD7B-3B41-8BF4-6A9A7D20550E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09AD-D6DC-A94B-9D20-500A6975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9F4C-AD7B-3B41-8BF4-6A9A7D20550E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09AD-D6DC-A94B-9D20-500A6975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69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13467" y="274638"/>
            <a:ext cx="9999133" cy="5973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EDB2C2-586F-CF49-98FE-40FD8D9CA64F}" type="datetimeFigureOut">
              <a:rPr lang="en-US" altLang="en-US"/>
              <a:pPr/>
              <a:t>10/30/15</a:t>
            </a:fld>
            <a:endParaRPr lang="en-US" alt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F272A-9C22-4346-900D-508C428A4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4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9F4C-AD7B-3B41-8BF4-6A9A7D20550E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09AD-D6DC-A94B-9D20-500A6975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2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9F4C-AD7B-3B41-8BF4-6A9A7D20550E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09AD-D6DC-A94B-9D20-500A6975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9F4C-AD7B-3B41-8BF4-6A9A7D20550E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09AD-D6DC-A94B-9D20-500A6975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6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9F4C-AD7B-3B41-8BF4-6A9A7D20550E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09AD-D6DC-A94B-9D20-500A6975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9F4C-AD7B-3B41-8BF4-6A9A7D20550E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09AD-D6DC-A94B-9D20-500A6975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9F4C-AD7B-3B41-8BF4-6A9A7D20550E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09AD-D6DC-A94B-9D20-500A6975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9F4C-AD7B-3B41-8BF4-6A9A7D20550E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09AD-D6DC-A94B-9D20-500A6975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7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9F4C-AD7B-3B41-8BF4-6A9A7D20550E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09AD-D6DC-A94B-9D20-500A6975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0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69F4C-AD7B-3B41-8BF4-6A9A7D20550E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E09AD-D6DC-A94B-9D20-500A6975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 bwMode="auto">
          <a:xfrm>
            <a:off x="3581400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effectLst/>
                <a:ea typeface="ＭＳ Ｐゴシック" charset="-128"/>
              </a:rPr>
              <a:t>How Convection Works!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xfrm>
            <a:off x="2743200" y="914400"/>
            <a:ext cx="7924800" cy="1752600"/>
          </a:xfrm>
        </p:spPr>
        <p:txBody>
          <a:bodyPr/>
          <a:lstStyle/>
          <a:p>
            <a:pPr marL="342900" indent="-342900"/>
            <a:r>
              <a:rPr lang="en-US" altLang="en-US">
                <a:ea typeface="ＭＳ Ｐゴシック" charset="-128"/>
              </a:rPr>
              <a:t>Magma expands when heated making volume larger making magma less dense therefore it will __________ to the top of more dense magma	</a:t>
            </a:r>
          </a:p>
          <a:p>
            <a:pPr lvl="4">
              <a:buNone/>
            </a:pPr>
            <a:endParaRPr lang="en-US" altLang="en-US">
              <a:ea typeface="ＭＳ Ｐゴシック" charset="-128"/>
            </a:endParaRPr>
          </a:p>
        </p:txBody>
      </p:sp>
      <p:graphicFrame>
        <p:nvGraphicFramePr>
          <p:cNvPr id="48131" name="Object 4"/>
          <p:cNvGraphicFramePr>
            <a:graphicFrameLocks noChangeAspect="1"/>
          </p:cNvGraphicFramePr>
          <p:nvPr/>
        </p:nvGraphicFramePr>
        <p:xfrm>
          <a:off x="1676401" y="2895600"/>
          <a:ext cx="349567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Bitmap Image" r:id="rId3" imgW="3495238" imgH="3438095" progId="Paint.Picture">
                  <p:embed/>
                </p:oleObj>
              </mc:Choice>
              <mc:Fallback>
                <p:oleObj name="Bitmap Image" r:id="rId3" imgW="3495238" imgH="34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2895600"/>
                        <a:ext cx="349567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5334000" y="3124201"/>
            <a:ext cx="4953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800">
                <a:latin typeface="Times New Roman" charset="0"/>
              </a:rPr>
              <a:t>When the magma reaches the  surface it cools and contracts becoming _________ _____________ and it will sink.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800">
                <a:latin typeface="Times New Roman" charset="0"/>
              </a:rPr>
              <a:t>The process keeps continuing in a circle or cyclic cycle.</a:t>
            </a:r>
          </a:p>
        </p:txBody>
      </p:sp>
    </p:spTree>
    <p:extLst>
      <p:ext uri="{BB962C8B-B14F-4D97-AF65-F5344CB8AC3E}">
        <p14:creationId xmlns:p14="http://schemas.microsoft.com/office/powerpoint/2010/main" val="4662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4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5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II. Plate Boundaries (Borderlines between plates)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959100" y="1447800"/>
            <a:ext cx="7499350" cy="1752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A. Convergent Plate Boundaries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1. Occur when 2 plates converge, or </a:t>
            </a:r>
            <a:r>
              <a:rPr lang="en-US" altLang="en-US" i="1">
                <a:ea typeface="ＭＳ Ｐゴシック" charset="-128"/>
              </a:rPr>
              <a:t>move towards one another</a:t>
            </a:r>
            <a:r>
              <a:rPr lang="en-US" altLang="en-US">
                <a:ea typeface="ＭＳ Ｐゴシック" charset="-128"/>
              </a:rPr>
              <a:t>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52764"/>
            <a:ext cx="670560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56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effectLst/>
                <a:ea typeface="ＭＳ Ｐゴシック" charset="-128"/>
              </a:rPr>
              <a:t>Checkpoint!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2959100" y="1447800"/>
            <a:ext cx="7499350" cy="1600200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FF0000"/>
                </a:solidFill>
                <a:ea typeface="ＭＳ Ｐゴシック" charset="-128"/>
              </a:rPr>
              <a:t>Use your hands to demonstrate the motion at a convergent plate boundary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029200" y="3962400"/>
            <a:ext cx="2667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Convergent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ym typeface="Wingdings" charset="2"/>
              </a:rPr>
              <a:t>     </a:t>
            </a:r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20155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614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-152400"/>
            <a:ext cx="7497763" cy="8382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III. Convergent Plate Boundaries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2667001" y="533400"/>
            <a:ext cx="7497763" cy="2667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A. Continental-Continental Boundary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1. When 2 continents collide, they bunch up together, because they have approximately the same </a:t>
            </a:r>
            <a:r>
              <a:rPr lang="en-US" altLang="en-US" i="1">
                <a:ea typeface="ＭＳ Ｐゴシック" charset="-128"/>
              </a:rPr>
              <a:t>density</a:t>
            </a:r>
            <a:r>
              <a:rPr lang="en-US" altLang="en-US">
                <a:ea typeface="ＭＳ Ｐゴシック" charset="-128"/>
              </a:rPr>
              <a:t>.  In other words, </a:t>
            </a:r>
            <a:r>
              <a:rPr lang="en-US" altLang="en-US" i="1">
                <a:ea typeface="ＭＳ Ｐゴシック" charset="-128"/>
              </a:rPr>
              <a:t>mountains</a:t>
            </a:r>
            <a:r>
              <a:rPr lang="en-US" altLang="en-US">
                <a:ea typeface="ＭＳ Ｐゴシック" charset="-128"/>
              </a:rPr>
              <a:t> form.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4" y="3429000"/>
            <a:ext cx="90884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14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28600"/>
            <a:ext cx="7499350" cy="1143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Animation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pic>
        <p:nvPicPr>
          <p:cNvPr id="16385" name="Object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8153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2133600" y="0"/>
            <a:ext cx="4724400" cy="6858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2. The best example of this occurs where the Indian-Australian Plate is colliding with the Eurasian Plate.  This collision formed the </a:t>
            </a:r>
            <a:r>
              <a:rPr lang="en-US" altLang="en-US" i="1">
                <a:ea typeface="ＭＳ Ｐゴシック" charset="-128"/>
              </a:rPr>
              <a:t>Himalayas.</a:t>
            </a:r>
          </a:p>
          <a:p>
            <a:pPr eaLnBrk="1" hangingPunct="1"/>
            <a:endParaRPr lang="en-US" altLang="en-US" i="1">
              <a:ea typeface="ＭＳ Ｐゴシック" charset="-128"/>
            </a:endParaRPr>
          </a:p>
          <a:p>
            <a:pPr eaLnBrk="1" hangingPunct="1"/>
            <a:endParaRPr lang="en-US" altLang="en-US" i="1">
              <a:ea typeface="ＭＳ Ｐゴシック" charset="-128"/>
            </a:endParaRPr>
          </a:p>
          <a:p>
            <a:pPr lvl="1" eaLnBrk="1" hangingPunct="1"/>
            <a:r>
              <a:rPr lang="en-US" altLang="en-US" sz="6000" i="1">
                <a:ea typeface="ＭＳ Ｐゴシック" charset="-128"/>
              </a:rPr>
              <a:t>Mt. Everest</a:t>
            </a:r>
            <a:endParaRPr lang="en-US" altLang="en-US" sz="6000">
              <a:ea typeface="ＭＳ Ｐゴシック" charset="-128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4" y="0"/>
            <a:ext cx="3786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j-ea"/>
            </a:endParaRP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427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effectLst/>
                <a:ea typeface="ＭＳ Ｐゴシック" charset="-128"/>
              </a:rPr>
              <a:t>Checkpoint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solidFill>
                  <a:srgbClr val="FF0000"/>
                </a:solidFill>
                <a:ea typeface="ＭＳ Ｐゴシック" charset="-128"/>
              </a:rPr>
              <a:t>Using your arms as plates, be ready to show what happens when two continental plates collide.</a:t>
            </a:r>
          </a:p>
          <a:p>
            <a:pPr eaLnBrk="1" hangingPunct="1"/>
            <a:r>
              <a:rPr lang="en-US" altLang="en-US" i="1">
                <a:solidFill>
                  <a:srgbClr val="FF0000"/>
                </a:solidFill>
                <a:ea typeface="ＭＳ Ｐゴシック" charset="-128"/>
              </a:rPr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142974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1" y="0"/>
            <a:ext cx="7497763" cy="884238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III. Convergent Plate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1" y="1066800"/>
            <a:ext cx="7497763" cy="2438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B. Oceanic-Continental Boundary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1. When a continental plate and oceanic plate converge, the </a:t>
            </a:r>
            <a:r>
              <a:rPr lang="en-US" altLang="en-US" i="1">
                <a:ea typeface="ＭＳ Ｐゴシック" charset="-128"/>
              </a:rPr>
              <a:t>oceanic</a:t>
            </a:r>
            <a:r>
              <a:rPr lang="en-US" altLang="en-US">
                <a:ea typeface="ＭＳ Ｐゴシック" charset="-128"/>
              </a:rPr>
              <a:t> plate sinks below because it is more </a:t>
            </a:r>
            <a:r>
              <a:rPr lang="en-US" altLang="en-US" i="1">
                <a:ea typeface="ＭＳ Ｐゴシック" charset="-128"/>
              </a:rPr>
              <a:t>dense</a:t>
            </a:r>
            <a:r>
              <a:rPr lang="en-US" altLang="en-US">
                <a:ea typeface="ＭＳ Ｐゴシック" charset="-128"/>
              </a:rPr>
              <a:t>.</a:t>
            </a:r>
          </a:p>
        </p:txBody>
      </p:sp>
      <p:pic>
        <p:nvPicPr>
          <p:cNvPr id="93187" name="Picture 4" descr="conve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36950"/>
            <a:ext cx="72390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3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effectLst/>
                <a:ea typeface="ＭＳ Ｐゴシック" charset="-128"/>
              </a:rPr>
              <a:t>Checkpoint!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solidFill>
                  <a:srgbClr val="0000FF"/>
                </a:solidFill>
                <a:ea typeface="ＭＳ Ｐゴシック" charset="-128"/>
              </a:rPr>
              <a:t>Recall how it gets hotter as you go deeper into the Earth</a:t>
            </a:r>
            <a:r>
              <a:rPr lang="ja-JP" altLang="en-US" i="1">
                <a:solidFill>
                  <a:srgbClr val="0000FF"/>
                </a:solidFill>
                <a:ea typeface="ＭＳ Ｐゴシック" charset="-128"/>
              </a:rPr>
              <a:t>’</a:t>
            </a:r>
            <a:r>
              <a:rPr lang="en-US" altLang="ja-JP" i="1">
                <a:solidFill>
                  <a:srgbClr val="0000FF"/>
                </a:solidFill>
                <a:ea typeface="ＭＳ Ｐゴシック" charset="-128"/>
              </a:rPr>
              <a:t>s interior…</a:t>
            </a:r>
          </a:p>
          <a:p>
            <a:pPr eaLnBrk="1" hangingPunct="1"/>
            <a:r>
              <a:rPr lang="en-US" altLang="en-US" i="1">
                <a:solidFill>
                  <a:srgbClr val="0000FF"/>
                </a:solidFill>
                <a:ea typeface="ＭＳ Ｐゴシック" charset="-128"/>
              </a:rPr>
              <a:t>Visualize what will happen to an oceanic plate as it sinks further and further below continental crust…</a:t>
            </a:r>
          </a:p>
          <a:p>
            <a:pPr eaLnBrk="1" hangingPunct="1"/>
            <a:r>
              <a:rPr lang="en-US" altLang="en-US" i="1">
                <a:solidFill>
                  <a:srgbClr val="0000FF"/>
                </a:solidFill>
                <a:ea typeface="ＭＳ Ｐゴシック" charset="-128"/>
              </a:rPr>
              <a:t>Discuss what will happen to that oceanic plate.</a:t>
            </a:r>
          </a:p>
        </p:txBody>
      </p:sp>
    </p:spTree>
    <p:extLst>
      <p:ext uri="{BB962C8B-B14F-4D97-AF65-F5344CB8AC3E}">
        <p14:creationId xmlns:p14="http://schemas.microsoft.com/office/powerpoint/2010/main" val="16290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Line 3"/>
          <p:cNvSpPr>
            <a:spLocks noChangeShapeType="1"/>
          </p:cNvSpPr>
          <p:nvPr/>
        </p:nvSpPr>
        <p:spPr bwMode="auto">
          <a:xfrm>
            <a:off x="4800600" y="3733800"/>
            <a:ext cx="304800" cy="175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5" name="Line 4"/>
          <p:cNvSpPr>
            <a:spLocks noChangeShapeType="1"/>
          </p:cNvSpPr>
          <p:nvPr/>
        </p:nvSpPr>
        <p:spPr bwMode="auto">
          <a:xfrm flipV="1">
            <a:off x="6400800" y="3657600"/>
            <a:ext cx="304800" cy="1752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4495800" y="5410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charset="0"/>
              </a:rPr>
              <a:t>Sinking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6019800" y="5486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charset="0"/>
              </a:rPr>
              <a:t>Rising</a:t>
            </a:r>
          </a:p>
        </p:txBody>
      </p:sp>
    </p:spTree>
    <p:extLst>
      <p:ext uri="{BB962C8B-B14F-4D97-AF65-F5344CB8AC3E}">
        <p14:creationId xmlns:p14="http://schemas.microsoft.com/office/powerpoint/2010/main" val="14726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9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7499350" cy="1143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Animation</a:t>
            </a:r>
          </a:p>
        </p:txBody>
      </p:sp>
      <p:pic>
        <p:nvPicPr>
          <p:cNvPr id="26625" name="Object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6324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0"/>
            <a:ext cx="7497763" cy="9144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III. Convergent Plate Boundaries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90801" y="838200"/>
            <a:ext cx="7497763" cy="6858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>
                <a:ea typeface="ＭＳ Ｐゴシック" charset="-128"/>
              </a:rPr>
              <a:t>2. This is called a </a:t>
            </a:r>
            <a:r>
              <a:rPr lang="en-US" altLang="en-US" b="1" i="1">
                <a:ea typeface="ＭＳ Ｐゴシック" charset="-128"/>
              </a:rPr>
              <a:t>Subduction Zone</a:t>
            </a:r>
            <a:r>
              <a:rPr lang="en-US" altLang="en-US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When the more dense oceanic plate goes under (subducts) the less dense continental crust.</a:t>
            </a:r>
          </a:p>
        </p:txBody>
      </p:sp>
    </p:spTree>
    <p:extLst>
      <p:ext uri="{BB962C8B-B14F-4D97-AF65-F5344CB8AC3E}">
        <p14:creationId xmlns:p14="http://schemas.microsoft.com/office/powerpoint/2010/main" val="189667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0"/>
            <a:ext cx="7497763" cy="1143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5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IV. Environmental Characteristics of a Subduction Zone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2819401" y="1219200"/>
            <a:ext cx="7497763" cy="1219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A. EARTHQUAKES occur when plates grind against one another.</a:t>
            </a:r>
          </a:p>
        </p:txBody>
      </p:sp>
    </p:spTree>
    <p:extLst>
      <p:ext uri="{BB962C8B-B14F-4D97-AF65-F5344CB8AC3E}">
        <p14:creationId xmlns:p14="http://schemas.microsoft.com/office/powerpoint/2010/main" val="454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304800"/>
            <a:ext cx="91598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5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IV. Environmental Characteristics of a Subduction Zone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2959100" y="1447800"/>
            <a:ext cx="7499350" cy="1371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B. VOLCANOES form when magma rises back through the crust.</a:t>
            </a:r>
          </a:p>
        </p:txBody>
      </p:sp>
    </p:spTree>
    <p:extLst>
      <p:ext uri="{BB962C8B-B14F-4D97-AF65-F5344CB8AC3E}">
        <p14:creationId xmlns:p14="http://schemas.microsoft.com/office/powerpoint/2010/main" val="17886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868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0"/>
            <a:ext cx="7497763" cy="1143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9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IV. Environmental Characteristics of a Subduction Zone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2819401" y="1295400"/>
            <a:ext cx="7497763" cy="480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C. Trenches or large canyons form in the ocean.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716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48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3"/>
          <p:cNvSpPr>
            <a:spLocks noChangeArrowheads="1"/>
          </p:cNvSpPr>
          <p:nvPr/>
        </p:nvSpPr>
        <p:spPr bwMode="auto">
          <a:xfrm>
            <a:off x="6553200" y="5791200"/>
            <a:ext cx="1600200" cy="1066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724400" y="3048000"/>
            <a:ext cx="6858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2971800" y="2209800"/>
            <a:ext cx="6096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5257800" y="1371600"/>
            <a:ext cx="762000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7772400" y="3352800"/>
            <a:ext cx="6858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623" name="Text Box 8"/>
          <p:cNvSpPr txBox="1">
            <a:spLocks noChangeArrowheads="1"/>
          </p:cNvSpPr>
          <p:nvPr/>
        </p:nvSpPr>
        <p:spPr bwMode="auto">
          <a:xfrm>
            <a:off x="1905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charset="0"/>
              </a:rPr>
              <a:t>Lets find some convergent plate boundaries using the ESRT pg. 5</a:t>
            </a:r>
          </a:p>
        </p:txBody>
      </p:sp>
    </p:spTree>
    <p:extLst>
      <p:ext uri="{BB962C8B-B14F-4D97-AF65-F5344CB8AC3E}">
        <p14:creationId xmlns:p14="http://schemas.microsoft.com/office/powerpoint/2010/main" val="102781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 animBg="1"/>
      <p:bldP spid="8090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effectLst/>
                <a:ea typeface="ＭＳ Ｐゴシック" charset="-128"/>
              </a:rPr>
              <a:t>Assessment</a:t>
            </a:r>
          </a:p>
        </p:txBody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charset="-128"/>
              </a:rPr>
              <a:t>Question #1</a:t>
            </a:r>
          </a:p>
          <a:p>
            <a:pPr marL="609600" indent="-609600">
              <a:buNone/>
            </a:pPr>
            <a:r>
              <a:rPr lang="en-US" altLang="en-US">
                <a:ea typeface="ＭＳ Ｐゴシック" charset="-128"/>
              </a:rPr>
              <a:t>What are the plates at a convergent boundary doing?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ea typeface="ＭＳ Ｐゴシック" charset="-128"/>
              </a:rPr>
              <a:t>Moving Apart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ea typeface="ＭＳ Ｐゴシック" charset="-128"/>
              </a:rPr>
              <a:t>Moving Together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ea typeface="ＭＳ Ｐゴシック" charset="-128"/>
              </a:rPr>
              <a:t>Sliding Past Each Other</a:t>
            </a:r>
          </a:p>
          <a:p>
            <a:pPr marL="990600" lvl="1" indent="-533400">
              <a:buFontTx/>
              <a:buAutoNum type="arabicPeriod"/>
            </a:pPr>
            <a:r>
              <a:rPr lang="en-US" altLang="en-US">
                <a:ea typeface="ＭＳ Ｐゴシック" charset="-128"/>
              </a:rPr>
              <a:t>Staying Still</a:t>
            </a:r>
          </a:p>
        </p:txBody>
      </p:sp>
    </p:spTree>
    <p:extLst>
      <p:ext uri="{BB962C8B-B14F-4D97-AF65-F5344CB8AC3E}">
        <p14:creationId xmlns:p14="http://schemas.microsoft.com/office/powerpoint/2010/main" val="20324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2"/>
          <p:cNvGraphicFramePr>
            <a:graphicFrameLocks noChangeAspect="1"/>
          </p:cNvGraphicFramePr>
          <p:nvPr/>
        </p:nvGraphicFramePr>
        <p:xfrm>
          <a:off x="2819400" y="1600200"/>
          <a:ext cx="6343650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Bitmap Image" r:id="rId3" imgW="6342857" imgH="4704762" progId="Paint.Picture">
                  <p:embed/>
                </p:oleObj>
              </mc:Choice>
              <mc:Fallback>
                <p:oleObj name="Bitmap Image" r:id="rId3" imgW="6342857" imgH="47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00200"/>
                        <a:ext cx="6343650" cy="470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2819400" y="152401"/>
            <a:ext cx="7010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latin typeface="Times New Roman" charset="0"/>
              </a:rPr>
              <a:t>Example 2: Plates Pulling Apart and Pushing Together</a:t>
            </a:r>
          </a:p>
        </p:txBody>
      </p:sp>
    </p:spTree>
    <p:extLst>
      <p:ext uri="{BB962C8B-B14F-4D97-AF65-F5344CB8AC3E}">
        <p14:creationId xmlns:p14="http://schemas.microsoft.com/office/powerpoint/2010/main" val="11388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latin typeface="Times New Roman" charset="0"/>
              </a:rPr>
              <a:t>Assessment</a:t>
            </a:r>
          </a:p>
        </p:txBody>
      </p:sp>
      <p:sp>
        <p:nvSpPr>
          <p:cNvPr id="113666" name="Rectangle 3"/>
          <p:cNvSpPr>
            <a:spLocks noChangeArrowheads="1"/>
          </p:cNvSpPr>
          <p:nvPr/>
        </p:nvSpPr>
        <p:spPr bwMode="auto">
          <a:xfrm>
            <a:off x="3200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90600" indent="-533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>
                <a:solidFill>
                  <a:schemeClr val="accent2"/>
                </a:solidFill>
                <a:latin typeface="Times New Roman" charset="0"/>
              </a:rPr>
              <a:t>Question #2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>
                <a:latin typeface="Times New Roman" charset="0"/>
              </a:rPr>
              <a:t>Which plate will float atop the other at a Continental-Oceanic Crust Convergent Boundary?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800">
                <a:latin typeface="Times New Roman" charset="0"/>
              </a:rPr>
              <a:t>Continental Crust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800">
                <a:latin typeface="Times New Roman" charset="0"/>
              </a:rPr>
              <a:t>Oceanic Crust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800">
                <a:latin typeface="Times New Roman" charset="0"/>
              </a:rPr>
              <a:t>Asthenosphere</a:t>
            </a:r>
          </a:p>
          <a:p>
            <a:pPr lvl="1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800">
                <a:latin typeface="Times New Roman" charset="0"/>
              </a:rPr>
              <a:t>Lithosphere</a:t>
            </a:r>
          </a:p>
        </p:txBody>
      </p:sp>
    </p:spTree>
    <p:extLst>
      <p:ext uri="{BB962C8B-B14F-4D97-AF65-F5344CB8AC3E}">
        <p14:creationId xmlns:p14="http://schemas.microsoft.com/office/powerpoint/2010/main" val="1378639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altLang="en-US" sz="7200">
                <a:ea typeface="ＭＳ Ｐゴシック" charset="-128"/>
              </a:rPr>
              <a:t>Part IV: Divergent Plates Boundaries</a:t>
            </a:r>
          </a:p>
        </p:txBody>
      </p:sp>
    </p:spTree>
    <p:extLst>
      <p:ext uri="{BB962C8B-B14F-4D97-AF65-F5344CB8AC3E}">
        <p14:creationId xmlns:p14="http://schemas.microsoft.com/office/powerpoint/2010/main" val="1595227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/>
          </p:cNvSpPr>
          <p:nvPr>
            <p:ph type="title"/>
          </p:nvPr>
        </p:nvSpPr>
        <p:spPr bwMode="auto">
          <a:xfrm>
            <a:off x="2895600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>
                <a:solidFill>
                  <a:schemeClr val="accent2"/>
                </a:solidFill>
                <a:effectLst/>
                <a:ea typeface="ＭＳ Ｐゴシック" charset="-128"/>
              </a:rPr>
              <a:t>Diverging Plate Boundaries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2743200" y="914400"/>
            <a:ext cx="7772400" cy="5791200"/>
          </a:xfrm>
        </p:spPr>
        <p:txBody>
          <a:bodyPr/>
          <a:lstStyle/>
          <a:p>
            <a:pPr marL="342900" indent="-342900">
              <a:buNone/>
            </a:pPr>
            <a:r>
              <a:rPr lang="en-US" altLang="en-US">
                <a:ea typeface="ＭＳ Ｐゴシック" charset="-128"/>
              </a:rPr>
              <a:t>-When </a:t>
            </a:r>
            <a:r>
              <a:rPr lang="en-US" altLang="en-US">
                <a:solidFill>
                  <a:srgbClr val="FF0000"/>
                </a:solidFill>
                <a:ea typeface="ＭＳ Ｐゴシック" charset="-128"/>
              </a:rPr>
              <a:t>2 or More</a:t>
            </a:r>
            <a:r>
              <a:rPr lang="en-US" altLang="en-US">
                <a:ea typeface="ＭＳ Ｐゴシック" charset="-128"/>
              </a:rPr>
              <a:t> plates separate or pull-apart</a:t>
            </a:r>
          </a:p>
          <a:p>
            <a:pPr marL="342900" indent="-342900">
              <a:buNone/>
            </a:pPr>
            <a:r>
              <a:rPr lang="en-US" altLang="en-US">
                <a:ea typeface="ＭＳ Ｐゴシック" charset="-128"/>
              </a:rPr>
              <a:t>-Magma rises between plates and makes new rock (Igneous Intrusion)</a:t>
            </a:r>
          </a:p>
          <a:p>
            <a:pPr marL="342900" indent="-342900">
              <a:buNone/>
            </a:pPr>
            <a:endParaRPr lang="en-US" altLang="en-US">
              <a:ea typeface="ＭＳ Ｐゴシック" charset="-128"/>
            </a:endParaRPr>
          </a:p>
          <a:p>
            <a:pPr marL="342900" indent="-342900">
              <a:buNone/>
            </a:pPr>
            <a:r>
              <a:rPr lang="en-US" altLang="en-US" b="1">
                <a:solidFill>
                  <a:srgbClr val="FF0000"/>
                </a:solidFill>
                <a:ea typeface="ＭＳ Ｐゴシック" charset="-128"/>
              </a:rPr>
              <a:t>-</a:t>
            </a:r>
            <a:r>
              <a:rPr lang="en-US" altLang="en-US" b="1" u="sng">
                <a:solidFill>
                  <a:srgbClr val="FF0000"/>
                </a:solidFill>
                <a:ea typeface="ＭＳ Ｐゴシック" charset="-128"/>
              </a:rPr>
              <a:t>Shallow</a:t>
            </a:r>
            <a:r>
              <a:rPr lang="en-US" altLang="en-US">
                <a:ea typeface="ＭＳ Ｐゴシック" charset="-128"/>
              </a:rPr>
              <a:t> Earthquakes occur at this boundary</a:t>
            </a:r>
          </a:p>
          <a:p>
            <a:pPr marL="342900" indent="-342900">
              <a:buNone/>
            </a:pPr>
            <a:endParaRPr lang="en-US" altLang="en-US">
              <a:ea typeface="ＭＳ Ｐゴシック" charset="-128"/>
            </a:endParaRPr>
          </a:p>
          <a:p>
            <a:pPr marL="342900" indent="-342900">
              <a:buNone/>
            </a:pPr>
            <a:r>
              <a:rPr lang="en-US" altLang="en-US" u="sng">
                <a:ea typeface="ＭＳ Ｐゴシック" charset="-128"/>
              </a:rPr>
              <a:t>Features at Divergent Boundaries include</a:t>
            </a:r>
          </a:p>
          <a:p>
            <a:pPr marL="342900" indent="-342900">
              <a:buNone/>
            </a:pPr>
            <a:r>
              <a:rPr lang="en-US" altLang="en-US">
                <a:ea typeface="ＭＳ Ｐゴシック" charset="-128"/>
              </a:rPr>
              <a:t>-Mid-Ocean Ridges</a:t>
            </a:r>
          </a:p>
          <a:p>
            <a:pPr marL="342900" indent="-342900">
              <a:buNone/>
            </a:pPr>
            <a:r>
              <a:rPr lang="en-US" altLang="en-US">
                <a:ea typeface="ＭＳ Ｐゴシック" charset="-128"/>
              </a:rPr>
              <a:t>-Rift Zones</a:t>
            </a:r>
          </a:p>
          <a:p>
            <a:pPr marL="342900" indent="-342900">
              <a:buNone/>
            </a:pPr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43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1"/>
            <a:ext cx="77724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2895600" y="304800"/>
            <a:ext cx="7772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charset="0"/>
              </a:rPr>
              <a:t>*As the magma rises and the plates separate new igneous rock is made</a:t>
            </a:r>
            <a:endParaRPr lang="en-US" altLang="en-US" sz="3600">
              <a:latin typeface="Times New Roman" charset="0"/>
            </a:endParaRPr>
          </a:p>
          <a:p>
            <a:endParaRPr lang="en-US" altLang="en-US" sz="36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/>
          </p:cNvSpPr>
          <p:nvPr>
            <p:ph type="title"/>
          </p:nvPr>
        </p:nvSpPr>
        <p:spPr bwMode="auto">
          <a:xfrm>
            <a:off x="2895600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effectLst/>
                <a:ea typeface="ＭＳ Ｐゴシック" charset="-128"/>
              </a:rPr>
              <a:t>Feature #1: Mid-Ocean Ridge</a:t>
            </a:r>
          </a:p>
        </p:txBody>
      </p:sp>
      <p:pic>
        <p:nvPicPr>
          <p:cNvPr id="119810" name="Picture 3" descr="ridg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981200"/>
            <a:ext cx="3817938" cy="4724400"/>
          </a:xfrm>
          <a:noFill/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90800" y="2057401"/>
            <a:ext cx="40386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>
                <a:latin typeface="Times New Roman" charset="0"/>
              </a:rPr>
              <a:t>Features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charset="0"/>
              </a:rPr>
              <a:t>-</a:t>
            </a:r>
            <a:r>
              <a:rPr lang="en-US" altLang="en-US" b="1" u="sng">
                <a:solidFill>
                  <a:srgbClr val="FF0000"/>
                </a:solidFill>
                <a:latin typeface="Times New Roman" charset="0"/>
              </a:rPr>
              <a:t>Longest</a:t>
            </a:r>
            <a:r>
              <a:rPr lang="en-US" altLang="en-US">
                <a:latin typeface="Times New Roman" charset="0"/>
              </a:rPr>
              <a:t> volcanoes in the world, from the rising magma through cracks in lithosphere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charset="0"/>
              </a:rPr>
              <a:t>-</a:t>
            </a:r>
            <a:r>
              <a:rPr lang="en-US" altLang="en-US" b="1" u="sng">
                <a:solidFill>
                  <a:srgbClr val="FF0000"/>
                </a:solidFill>
                <a:latin typeface="Times New Roman" charset="0"/>
              </a:rPr>
              <a:t>Shallow</a:t>
            </a:r>
            <a:r>
              <a:rPr lang="en-US" altLang="en-US">
                <a:latin typeface="Times New Roman" charset="0"/>
              </a:rPr>
              <a:t> Earthquakes occurring, from movement of lithosphere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charset="0"/>
              </a:rPr>
              <a:t>-</a:t>
            </a:r>
            <a:r>
              <a:rPr lang="en-US" altLang="en-US" b="1" u="sng">
                <a:solidFill>
                  <a:srgbClr val="FF0000"/>
                </a:solidFill>
                <a:latin typeface="Times New Roman" charset="0"/>
              </a:rPr>
              <a:t>Youngest</a:t>
            </a:r>
            <a:r>
              <a:rPr lang="en-US" altLang="en-US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en-US">
                <a:latin typeface="Times New Roman" charset="0"/>
              </a:rPr>
              <a:t>rock in the ocean, because new rocks are made from solidification of magma</a:t>
            </a:r>
          </a:p>
        </p:txBody>
      </p:sp>
      <p:sp>
        <p:nvSpPr>
          <p:cNvPr id="119812" name="Rectangle 5"/>
          <p:cNvSpPr>
            <a:spLocks noChangeArrowheads="1"/>
          </p:cNvSpPr>
          <p:nvPr/>
        </p:nvSpPr>
        <p:spPr bwMode="auto">
          <a:xfrm>
            <a:off x="2819400" y="990601"/>
            <a:ext cx="88392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3200">
                <a:latin typeface="Times New Roman" charset="0"/>
              </a:rPr>
              <a:t>When </a:t>
            </a:r>
            <a:r>
              <a:rPr lang="en-US" altLang="en-US" sz="3200" b="1" u="sng">
                <a:solidFill>
                  <a:srgbClr val="FF0000"/>
                </a:solidFill>
                <a:latin typeface="Times New Roman" charset="0"/>
              </a:rPr>
              <a:t>Oceanic Crust</a:t>
            </a:r>
            <a:r>
              <a:rPr lang="en-US" altLang="en-US" sz="3200">
                <a:latin typeface="Times New Roman" charset="0"/>
              </a:rPr>
              <a:t> is being pulled-apart or separated</a:t>
            </a:r>
            <a:endParaRPr lang="en-US" altLang="en-US" sz="3200" b="1" u="sng">
              <a:solidFill>
                <a:schemeClr val="accent2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3" name="Object 2"/>
          <p:cNvGraphicFramePr>
            <a:graphicFrameLocks noChangeAspect="1"/>
          </p:cNvGraphicFramePr>
          <p:nvPr/>
        </p:nvGraphicFramePr>
        <p:xfrm>
          <a:off x="2590800" y="838201"/>
          <a:ext cx="7924800" cy="59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Bitmap Image" r:id="rId3" imgW="8838095" imgH="6638095" progId="Paint.Picture">
                  <p:embed/>
                </p:oleObj>
              </mc:Choice>
              <mc:Fallback>
                <p:oleObj name="Bitmap Image" r:id="rId3" imgW="8838095" imgH="66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838201"/>
                        <a:ext cx="7924800" cy="591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4" name="Text Box 3"/>
          <p:cNvSpPr txBox="1">
            <a:spLocks noChangeArrowheads="1"/>
          </p:cNvSpPr>
          <p:nvPr/>
        </p:nvSpPr>
        <p:spPr bwMode="auto">
          <a:xfrm>
            <a:off x="1752600" y="15240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latin typeface="Times New Roman" charset="0"/>
              </a:rPr>
              <a:t>Cross-Section of a Mid-Ocean Ridge</a:t>
            </a:r>
          </a:p>
        </p:txBody>
      </p:sp>
    </p:spTree>
    <p:extLst>
      <p:ext uri="{BB962C8B-B14F-4D97-AF65-F5344CB8AC3E}">
        <p14:creationId xmlns:p14="http://schemas.microsoft.com/office/powerpoint/2010/main" val="2739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/>
          </p:cNvSpPr>
          <p:nvPr>
            <p:ph type="title"/>
          </p:nvPr>
        </p:nvSpPr>
        <p:spPr bwMode="auto">
          <a:xfrm>
            <a:off x="2667000" y="0"/>
            <a:ext cx="8610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>
                <a:ea typeface="ＭＳ Ｐゴシック" charset="-128"/>
              </a:rPr>
              <a:t>Mid-Ocean Ridges and Seafloor Spreading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2590800" y="1524000"/>
            <a:ext cx="3581400" cy="5105400"/>
          </a:xfrm>
        </p:spPr>
        <p:txBody>
          <a:bodyPr/>
          <a:lstStyle/>
          <a:p>
            <a:pPr marL="342900" indent="-342900"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</a:rPr>
              <a:t>Seafloor Spreading creates mid-ocean ridges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</a:rPr>
              <a:t>They are underwater mountain ranges and can stretch for 1000 of Kilometers</a:t>
            </a:r>
            <a:endParaRPr lang="en-US" dirty="0">
              <a:ea typeface="+mn-ea"/>
            </a:endParaRPr>
          </a:p>
        </p:txBody>
      </p:sp>
      <p:pic>
        <p:nvPicPr>
          <p:cNvPr id="121859" name="Picture 4" descr="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42751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3" descr="dive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3970338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5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/>
          </p:nvPr>
        </p:nvSpPr>
        <p:spPr bwMode="auto">
          <a:xfrm>
            <a:off x="2895600" y="152400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effectLst/>
                <a:ea typeface="ＭＳ Ｐゴシック" charset="-128"/>
              </a:rPr>
              <a:t>Animation of Seafloor Spreading</a:t>
            </a:r>
          </a:p>
        </p:txBody>
      </p:sp>
      <p:pic>
        <p:nvPicPr>
          <p:cNvPr id="49153" name="Object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7467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 bwMode="auto">
          <a:xfrm>
            <a:off x="3886200" y="-228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  <a:effectLst/>
                <a:ea typeface="ＭＳ Ｐゴシック" charset="-128"/>
              </a:rPr>
              <a:t>Feature #2: Rifting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590800" y="5715000"/>
            <a:ext cx="8077200" cy="11430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>
                <a:latin typeface="Times New Roman" charset="0"/>
              </a:rPr>
              <a:t>If new crust is created at divergent boundaries, is the Earth getting larger?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2743200" y="609600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Times New Roman" charset="0"/>
              </a:rPr>
              <a:t>When </a:t>
            </a:r>
            <a:r>
              <a:rPr lang="en-US" altLang="en-US" sz="2800" b="1" u="sng">
                <a:solidFill>
                  <a:srgbClr val="FF0000"/>
                </a:solidFill>
                <a:latin typeface="Times New Roman" charset="0"/>
              </a:rPr>
              <a:t>Continental Crust</a:t>
            </a:r>
            <a:r>
              <a:rPr lang="en-US" altLang="en-US" sz="2800">
                <a:latin typeface="Times New Roman" charset="0"/>
              </a:rPr>
              <a:t> is being pulled apart or separated</a:t>
            </a:r>
          </a:p>
        </p:txBody>
      </p:sp>
    </p:spTree>
    <p:extLst>
      <p:ext uri="{BB962C8B-B14F-4D97-AF65-F5344CB8AC3E}">
        <p14:creationId xmlns:p14="http://schemas.microsoft.com/office/powerpoint/2010/main" val="94730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7" name="Object 2"/>
          <p:cNvGraphicFramePr>
            <a:graphicFrameLocks noChangeAspect="1"/>
          </p:cNvGraphicFramePr>
          <p:nvPr/>
        </p:nvGraphicFramePr>
        <p:xfrm>
          <a:off x="2590800" y="838200"/>
          <a:ext cx="80772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Bitmap Image" r:id="rId3" imgW="7182853" imgH="6542857" progId="Paint.Picture">
                  <p:embed/>
                </p:oleObj>
              </mc:Choice>
              <mc:Fallback>
                <p:oleObj name="Bitmap Image" r:id="rId3" imgW="7182853" imgH="65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838200"/>
                        <a:ext cx="80772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78" name="Text Box 3"/>
          <p:cNvSpPr txBox="1">
            <a:spLocks noChangeArrowheads="1"/>
          </p:cNvSpPr>
          <p:nvPr/>
        </p:nvSpPr>
        <p:spPr bwMode="auto">
          <a:xfrm>
            <a:off x="2667000" y="228600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charset="0"/>
              </a:rPr>
              <a:t>*Both Rifting and Seafloor Spreading occurs in the same sequence</a:t>
            </a:r>
          </a:p>
        </p:txBody>
      </p:sp>
    </p:spTree>
    <p:extLst>
      <p:ext uri="{BB962C8B-B14F-4D97-AF65-F5344CB8AC3E}">
        <p14:creationId xmlns:p14="http://schemas.microsoft.com/office/powerpoint/2010/main" val="20648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 bwMode="auto">
          <a:xfrm>
            <a:off x="3200400" y="-228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effectLst/>
                <a:ea typeface="ＭＳ Ｐゴシック" charset="-128"/>
              </a:rPr>
              <a:t>You don</a:t>
            </a:r>
            <a:r>
              <a:rPr lang="ja-JP" altLang="en-US">
                <a:effectLst/>
                <a:ea typeface="ＭＳ Ｐゴシック" charset="-128"/>
              </a:rPr>
              <a:t>’</a:t>
            </a:r>
            <a:r>
              <a:rPr lang="en-US" altLang="ja-JP">
                <a:effectLst/>
                <a:ea typeface="ＭＳ Ｐゴシック" charset="-128"/>
              </a:rPr>
              <a:t>t have to memorize</a:t>
            </a:r>
            <a:endParaRPr lang="en-US" altLang="en-US">
              <a:effectLst/>
              <a:ea typeface="ＭＳ Ｐゴシック" charset="-128"/>
            </a:endParaRPr>
          </a:p>
        </p:txBody>
      </p:sp>
      <p:graphicFrame>
        <p:nvGraphicFramePr>
          <p:cNvPr id="51202" name="Object 3"/>
          <p:cNvGraphicFramePr>
            <a:graphicFrameLocks noChangeAspect="1"/>
          </p:cNvGraphicFramePr>
          <p:nvPr/>
        </p:nvGraphicFramePr>
        <p:xfrm>
          <a:off x="3124200" y="990600"/>
          <a:ext cx="7010400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Bitmap Image" r:id="rId3" imgW="3685714" imgH="3362794" progId="Paint.Picture">
                  <p:embed/>
                </p:oleObj>
              </mc:Choice>
              <mc:Fallback>
                <p:oleObj name="Bitmap Image" r:id="rId3" imgW="3685714" imgH="336279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90600"/>
                        <a:ext cx="7010400" cy="554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2590800" y="838201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charset="2"/>
              <a:buChar char=""/>
              <a:defRPr sz="32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charset="0"/>
              <a:buChar char="◦"/>
              <a:defRPr sz="28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charset="2"/>
              <a:buChar char=""/>
              <a:defRPr sz="24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charset="2"/>
              <a:buChar char=""/>
              <a:defRPr sz="2000">
                <a:solidFill>
                  <a:schemeClr val="tx1"/>
                </a:solidFill>
                <a:latin typeface="Gill Sans MT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Circle and Label where the convection currents are moving plates together and pulling them apart.</a:t>
            </a:r>
          </a:p>
        </p:txBody>
      </p:sp>
    </p:spTree>
    <p:extLst>
      <p:ext uri="{BB962C8B-B14F-4D97-AF65-F5344CB8AC3E}">
        <p14:creationId xmlns:p14="http://schemas.microsoft.com/office/powerpoint/2010/main" val="3628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1" name="Object 2"/>
          <p:cNvGraphicFramePr>
            <a:graphicFrameLocks noChangeAspect="1"/>
          </p:cNvGraphicFramePr>
          <p:nvPr/>
        </p:nvGraphicFramePr>
        <p:xfrm>
          <a:off x="1524000" y="533400"/>
          <a:ext cx="91440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Bitmap Image" r:id="rId3" imgW="6504762" imgH="7114286" progId="Paint.Picture">
                  <p:embed/>
                </p:oleObj>
              </mc:Choice>
              <mc:Fallback>
                <p:oleObj name="Bitmap Image" r:id="rId3" imgW="6504762" imgH="71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00"/>
                        <a:ext cx="9144000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2" name="Text Box 3"/>
          <p:cNvSpPr txBox="1">
            <a:spLocks noChangeArrowheads="1"/>
          </p:cNvSpPr>
          <p:nvPr/>
        </p:nvSpPr>
        <p:spPr bwMode="auto">
          <a:xfrm>
            <a:off x="2667000" y="0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  <a:latin typeface="Times New Roman" charset="0"/>
              </a:rPr>
              <a:t>EVENTUALLY THE RED SEA MAY BECOME THE RED OCEAN</a:t>
            </a:r>
          </a:p>
        </p:txBody>
      </p:sp>
    </p:spTree>
    <p:extLst>
      <p:ext uri="{BB962C8B-B14F-4D97-AF65-F5344CB8AC3E}">
        <p14:creationId xmlns:p14="http://schemas.microsoft.com/office/powerpoint/2010/main" val="199451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6" name="Rectangle 3"/>
          <p:cNvSpPr>
            <a:spLocks noChangeArrowheads="1"/>
          </p:cNvSpPr>
          <p:nvPr/>
        </p:nvSpPr>
        <p:spPr bwMode="auto">
          <a:xfrm>
            <a:off x="4724400" y="5791200"/>
            <a:ext cx="1828800" cy="1066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038600" y="4267200"/>
            <a:ext cx="6858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8763000" y="1371600"/>
            <a:ext cx="6096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5943600" y="4419600"/>
            <a:ext cx="7620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9220200" y="2895600"/>
            <a:ext cx="6858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29031" name="Text Box 8"/>
          <p:cNvSpPr txBox="1">
            <a:spLocks noChangeArrowheads="1"/>
          </p:cNvSpPr>
          <p:nvPr/>
        </p:nvSpPr>
        <p:spPr bwMode="auto">
          <a:xfrm>
            <a:off x="25146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charset="0"/>
              </a:rPr>
              <a:t>Lets find some divergent plate boundaries using the ESRT pg. 5</a:t>
            </a:r>
          </a:p>
        </p:txBody>
      </p:sp>
    </p:spTree>
    <p:extLst>
      <p:ext uri="{BB962C8B-B14F-4D97-AF65-F5344CB8AC3E}">
        <p14:creationId xmlns:p14="http://schemas.microsoft.com/office/powerpoint/2010/main" val="210851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 animBg="1"/>
      <p:bldP spid="8090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effectLst/>
                <a:ea typeface="ＭＳ Ｐゴシック" charset="-128"/>
              </a:rPr>
              <a:t>Checkpoint</a:t>
            </a:r>
          </a:p>
        </p:txBody>
      </p:sp>
      <p:sp>
        <p:nvSpPr>
          <p:cNvPr id="1300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>
                <a:ea typeface="ＭＳ Ｐゴシック" charset="-128"/>
              </a:rPr>
              <a:t>What is the major difference between seafloor spreading and rifting?</a:t>
            </a:r>
          </a:p>
          <a:p>
            <a:pPr marL="342900" indent="-342900"/>
            <a:endParaRPr lang="en-US" altLang="en-US">
              <a:ea typeface="ＭＳ Ｐゴシック" charset="-128"/>
            </a:endParaRPr>
          </a:p>
          <a:p>
            <a:pPr marL="342900" indent="-342900"/>
            <a:r>
              <a:rPr lang="en-US" altLang="en-US">
                <a:ea typeface="ＭＳ Ｐゴシック" charset="-128"/>
              </a:rPr>
              <a:t>Answer: seafloor spreading occurs when </a:t>
            </a:r>
            <a:r>
              <a:rPr lang="en-US" altLang="en-US" b="1" u="sng">
                <a:ea typeface="ＭＳ Ｐゴシック" charset="-128"/>
              </a:rPr>
              <a:t>oceanic crust</a:t>
            </a:r>
            <a:r>
              <a:rPr lang="en-US" altLang="en-US">
                <a:ea typeface="ＭＳ Ｐゴシック" charset="-128"/>
              </a:rPr>
              <a:t> separates, rifting is when </a:t>
            </a:r>
            <a:r>
              <a:rPr lang="en-US" altLang="en-US" b="1" u="sng">
                <a:ea typeface="ＭＳ Ｐゴシック" charset="-128"/>
              </a:rPr>
              <a:t>continental crust</a:t>
            </a:r>
            <a:r>
              <a:rPr lang="en-US" altLang="en-US">
                <a:ea typeface="ＭＳ Ｐゴシック" charset="-128"/>
              </a:rPr>
              <a:t> separates</a:t>
            </a:r>
          </a:p>
        </p:txBody>
      </p:sp>
    </p:spTree>
    <p:extLst>
      <p:ext uri="{BB962C8B-B14F-4D97-AF65-F5344CB8AC3E}">
        <p14:creationId xmlns:p14="http://schemas.microsoft.com/office/powerpoint/2010/main" val="913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ctrTitle"/>
          </p:nvPr>
        </p:nvSpPr>
        <p:spPr bwMode="auto">
          <a:xfrm>
            <a:off x="2667000" y="1600200"/>
            <a:ext cx="7772400" cy="2819400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6600" dirty="0"/>
              <a:t>Part V: Transform Plate Boundaries and Hot Spots</a:t>
            </a:r>
          </a:p>
        </p:txBody>
      </p:sp>
    </p:spTree>
    <p:extLst>
      <p:ext uri="{BB962C8B-B14F-4D97-AF65-F5344CB8AC3E}">
        <p14:creationId xmlns:p14="http://schemas.microsoft.com/office/powerpoint/2010/main" val="20811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2" descr="plt3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514601"/>
            <a:ext cx="7772400" cy="4016375"/>
          </a:xfrm>
          <a:noFill/>
        </p:spPr>
      </p:pic>
      <p:sp>
        <p:nvSpPr>
          <p:cNvPr id="133122" name="Text Box 3"/>
          <p:cNvSpPr txBox="1">
            <a:spLocks noChangeArrowheads="1"/>
          </p:cNvSpPr>
          <p:nvPr/>
        </p:nvSpPr>
        <p:spPr bwMode="auto">
          <a:xfrm>
            <a:off x="2667000" y="228600"/>
            <a:ext cx="77724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FF0000"/>
                </a:solidFill>
                <a:latin typeface="Times New Roman" charset="0"/>
              </a:rPr>
              <a:t>Transform Plate Boundary:</a:t>
            </a:r>
            <a:r>
              <a:rPr lang="en-US" altLang="en-US" sz="3200" b="1">
                <a:solidFill>
                  <a:srgbClr val="FF0000"/>
                </a:solidFill>
                <a:latin typeface="Times New Roman" charset="0"/>
              </a:rPr>
              <a:t> is when two plates slide past each other.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charset="0"/>
              </a:rPr>
              <a:t>Properties: 1. Shallow Earthquakes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charset="0"/>
              </a:rPr>
              <a:t>                   2. Mostly occur at mid-ocean ridges</a:t>
            </a:r>
          </a:p>
        </p:txBody>
      </p:sp>
    </p:spTree>
    <p:extLst>
      <p:ext uri="{BB962C8B-B14F-4D97-AF65-F5344CB8AC3E}">
        <p14:creationId xmlns:p14="http://schemas.microsoft.com/office/powerpoint/2010/main" val="18552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0"/>
            <a:ext cx="6164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Text Box 3"/>
          <p:cNvSpPr txBox="1">
            <a:spLocks noChangeArrowheads="1"/>
          </p:cNvSpPr>
          <p:nvPr/>
        </p:nvSpPr>
        <p:spPr bwMode="auto">
          <a:xfrm>
            <a:off x="2286000" y="3657601"/>
            <a:ext cx="25908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chemeClr val="accent1"/>
                </a:solidFill>
                <a:latin typeface="TremorITC TT" charset="0"/>
              </a:rPr>
              <a:t>Basic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chemeClr val="accent1"/>
                </a:solidFill>
                <a:latin typeface="TremorITC TT" charset="0"/>
              </a:rPr>
              <a:t>California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chemeClr val="accent1"/>
                </a:solidFill>
                <a:latin typeface="TremorITC TT" charset="0"/>
              </a:rPr>
              <a:t>Geography</a:t>
            </a:r>
            <a:endParaRPr lang="en-US" altLang="en-US" sz="3600">
              <a:solidFill>
                <a:schemeClr val="accent1"/>
              </a:solidFill>
              <a:latin typeface="TremorITC TT" charset="0"/>
            </a:endParaRPr>
          </a:p>
        </p:txBody>
      </p:sp>
      <p:sp>
        <p:nvSpPr>
          <p:cNvPr id="134147" name="Text Box 4"/>
          <p:cNvSpPr txBox="1">
            <a:spLocks noChangeArrowheads="1"/>
          </p:cNvSpPr>
          <p:nvPr/>
        </p:nvSpPr>
        <p:spPr bwMode="auto">
          <a:xfrm>
            <a:off x="8382000" y="6019801"/>
            <a:ext cx="1066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200" b="1">
                <a:solidFill>
                  <a:srgbClr val="FFFFFF"/>
                </a:solidFill>
                <a:latin typeface="Helvetica" charset="0"/>
              </a:rPr>
              <a:t>Imperial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200" b="1">
                <a:solidFill>
                  <a:srgbClr val="FFFFFF"/>
                </a:solidFill>
                <a:latin typeface="Helvetica" charset="0"/>
              </a:rPr>
              <a:t>Valley</a:t>
            </a:r>
          </a:p>
        </p:txBody>
      </p:sp>
      <p:sp>
        <p:nvSpPr>
          <p:cNvPr id="134148" name="Text Box 5"/>
          <p:cNvSpPr txBox="1">
            <a:spLocks noChangeArrowheads="1"/>
          </p:cNvSpPr>
          <p:nvPr/>
        </p:nvSpPr>
        <p:spPr bwMode="auto">
          <a:xfrm>
            <a:off x="5943600" y="5410201"/>
            <a:ext cx="14478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200" b="1">
                <a:solidFill>
                  <a:srgbClr val="FFFFFF"/>
                </a:solidFill>
                <a:latin typeface="Helvetica" charset="0"/>
              </a:rPr>
              <a:t>Los Angeles</a:t>
            </a:r>
            <a:endParaRPr lang="en-US" altLang="en-US" sz="1200" b="1">
              <a:latin typeface="Helvetica" charset="0"/>
            </a:endParaRPr>
          </a:p>
        </p:txBody>
      </p:sp>
      <p:sp>
        <p:nvSpPr>
          <p:cNvPr id="134149" name="Text Box 6"/>
          <p:cNvSpPr txBox="1">
            <a:spLocks noChangeArrowheads="1"/>
          </p:cNvSpPr>
          <p:nvPr/>
        </p:nvSpPr>
        <p:spPr bwMode="auto">
          <a:xfrm>
            <a:off x="7239000" y="4800601"/>
            <a:ext cx="1447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1200" b="1">
                <a:solidFill>
                  <a:srgbClr val="FFFFFF"/>
                </a:solidFill>
                <a:latin typeface="Helvetica" charset="0"/>
              </a:rPr>
              <a:t>Mojave Desert</a:t>
            </a:r>
            <a:endParaRPr lang="en-US" altLang="en-US" sz="1200" b="1">
              <a:latin typeface="Helvetica" charset="0"/>
            </a:endParaRPr>
          </a:p>
        </p:txBody>
      </p:sp>
      <p:sp>
        <p:nvSpPr>
          <p:cNvPr id="134150" name="Text Box 7"/>
          <p:cNvSpPr txBox="1">
            <a:spLocks noChangeArrowheads="1"/>
          </p:cNvSpPr>
          <p:nvPr/>
        </p:nvSpPr>
        <p:spPr bwMode="auto">
          <a:xfrm>
            <a:off x="5715000" y="2819401"/>
            <a:ext cx="1143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1200" b="1">
                <a:solidFill>
                  <a:srgbClr val="FFFFFF"/>
                </a:solidFill>
                <a:latin typeface="Helvetica" charset="0"/>
              </a:rPr>
              <a:t>San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1200" b="1">
                <a:solidFill>
                  <a:srgbClr val="FFFFFF"/>
                </a:solidFill>
                <a:latin typeface="Helvetica" charset="0"/>
              </a:rPr>
              <a:t>Joaquin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1200" b="1">
                <a:solidFill>
                  <a:srgbClr val="FFFFFF"/>
                </a:solidFill>
                <a:latin typeface="Helvetica" charset="0"/>
              </a:rPr>
              <a:t>Valley</a:t>
            </a:r>
            <a:endParaRPr lang="en-US" altLang="en-US" sz="1200" b="1">
              <a:latin typeface="Helvetica" charset="0"/>
            </a:endParaRPr>
          </a:p>
        </p:txBody>
      </p:sp>
      <p:sp>
        <p:nvSpPr>
          <p:cNvPr id="134151" name="Text Box 8"/>
          <p:cNvSpPr txBox="1">
            <a:spLocks noChangeArrowheads="1"/>
          </p:cNvSpPr>
          <p:nvPr/>
        </p:nvSpPr>
        <p:spPr bwMode="auto">
          <a:xfrm>
            <a:off x="4038600" y="2819401"/>
            <a:ext cx="14478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>
                <a:solidFill>
                  <a:srgbClr val="FFFFFF"/>
                </a:solidFill>
                <a:latin typeface="Helvetica" charset="0"/>
              </a:rPr>
              <a:t>San Francisco</a:t>
            </a:r>
            <a:endParaRPr lang="en-US" altLang="en-US" sz="1200" b="1">
              <a:latin typeface="Helvetica" charset="0"/>
            </a:endParaRPr>
          </a:p>
        </p:txBody>
      </p:sp>
      <p:sp>
        <p:nvSpPr>
          <p:cNvPr id="134152" name="Line 9"/>
          <p:cNvSpPr>
            <a:spLocks noChangeShapeType="1"/>
          </p:cNvSpPr>
          <p:nvPr/>
        </p:nvSpPr>
        <p:spPr bwMode="auto">
          <a:xfrm>
            <a:off x="5029200" y="25908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Line 10"/>
          <p:cNvSpPr>
            <a:spLocks noChangeShapeType="1"/>
          </p:cNvSpPr>
          <p:nvPr/>
        </p:nvSpPr>
        <p:spPr bwMode="auto">
          <a:xfrm>
            <a:off x="5486400" y="3200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Line 11"/>
          <p:cNvSpPr>
            <a:spLocks noChangeShapeType="1"/>
          </p:cNvSpPr>
          <p:nvPr/>
        </p:nvSpPr>
        <p:spPr bwMode="auto">
          <a:xfrm>
            <a:off x="5943600" y="38100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Line 12"/>
          <p:cNvSpPr>
            <a:spLocks noChangeShapeType="1"/>
          </p:cNvSpPr>
          <p:nvPr/>
        </p:nvSpPr>
        <p:spPr bwMode="auto">
          <a:xfrm>
            <a:off x="7772400" y="53340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Line 13"/>
          <p:cNvSpPr>
            <a:spLocks noChangeShapeType="1"/>
          </p:cNvSpPr>
          <p:nvPr/>
        </p:nvSpPr>
        <p:spPr bwMode="auto">
          <a:xfrm>
            <a:off x="5029200" y="25908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7" name="Line 14"/>
          <p:cNvSpPr>
            <a:spLocks noChangeShapeType="1"/>
          </p:cNvSpPr>
          <p:nvPr/>
        </p:nvSpPr>
        <p:spPr bwMode="auto">
          <a:xfrm>
            <a:off x="5029200" y="25908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Line 15"/>
          <p:cNvSpPr>
            <a:spLocks noChangeShapeType="1"/>
          </p:cNvSpPr>
          <p:nvPr/>
        </p:nvSpPr>
        <p:spPr bwMode="auto">
          <a:xfrm flipH="1" flipV="1">
            <a:off x="4953000" y="2514600"/>
            <a:ext cx="457200" cy="5334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Line 16"/>
          <p:cNvSpPr>
            <a:spLocks noChangeShapeType="1"/>
          </p:cNvSpPr>
          <p:nvPr/>
        </p:nvSpPr>
        <p:spPr bwMode="auto">
          <a:xfrm>
            <a:off x="5486400" y="3200400"/>
            <a:ext cx="3810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Line 17"/>
          <p:cNvSpPr>
            <a:spLocks noChangeShapeType="1"/>
          </p:cNvSpPr>
          <p:nvPr/>
        </p:nvSpPr>
        <p:spPr bwMode="auto">
          <a:xfrm>
            <a:off x="5943600" y="38100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Line 18"/>
          <p:cNvSpPr>
            <a:spLocks noChangeShapeType="1"/>
          </p:cNvSpPr>
          <p:nvPr/>
        </p:nvSpPr>
        <p:spPr bwMode="auto">
          <a:xfrm>
            <a:off x="6400800" y="44196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Line 19"/>
          <p:cNvSpPr>
            <a:spLocks noChangeShapeType="1"/>
          </p:cNvSpPr>
          <p:nvPr/>
        </p:nvSpPr>
        <p:spPr bwMode="auto">
          <a:xfrm>
            <a:off x="7010400" y="4953000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Line 20"/>
          <p:cNvSpPr>
            <a:spLocks noChangeShapeType="1"/>
          </p:cNvSpPr>
          <p:nvPr/>
        </p:nvSpPr>
        <p:spPr bwMode="auto">
          <a:xfrm>
            <a:off x="8458200" y="57150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4" name="Line 21"/>
          <p:cNvSpPr>
            <a:spLocks noChangeShapeType="1"/>
          </p:cNvSpPr>
          <p:nvPr/>
        </p:nvSpPr>
        <p:spPr bwMode="auto">
          <a:xfrm>
            <a:off x="9144000" y="64008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Line 22"/>
          <p:cNvSpPr>
            <a:spLocks noChangeShapeType="1"/>
          </p:cNvSpPr>
          <p:nvPr/>
        </p:nvSpPr>
        <p:spPr bwMode="auto">
          <a:xfrm flipH="1" flipV="1">
            <a:off x="4648200" y="1905000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6" name="Text Box 23"/>
          <p:cNvSpPr txBox="1">
            <a:spLocks noChangeArrowheads="1"/>
          </p:cNvSpPr>
          <p:nvPr/>
        </p:nvSpPr>
        <p:spPr bwMode="auto">
          <a:xfrm>
            <a:off x="3505200" y="1524001"/>
            <a:ext cx="1447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1200" b="1">
                <a:solidFill>
                  <a:srgbClr val="FFFFFF"/>
                </a:solidFill>
                <a:latin typeface="Helvetica" charset="0"/>
              </a:rPr>
              <a:t>San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1200" b="1">
                <a:solidFill>
                  <a:srgbClr val="FFFFFF"/>
                </a:solidFill>
                <a:latin typeface="Helvetica" charset="0"/>
              </a:rPr>
              <a:t>Andreas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1200" b="1">
                <a:solidFill>
                  <a:srgbClr val="FFFFFF"/>
                </a:solidFill>
                <a:latin typeface="Helvetica" charset="0"/>
              </a:rPr>
              <a:t>Fault</a:t>
            </a:r>
            <a:endParaRPr lang="en-US" altLang="en-US" sz="1200" b="1">
              <a:latin typeface="Helvetica" charset="0"/>
            </a:endParaRPr>
          </a:p>
        </p:txBody>
      </p:sp>
      <p:sp>
        <p:nvSpPr>
          <p:cNvPr id="134167" name="Text Box 24"/>
          <p:cNvSpPr txBox="1">
            <a:spLocks noChangeArrowheads="1"/>
          </p:cNvSpPr>
          <p:nvPr/>
        </p:nvSpPr>
        <p:spPr bwMode="auto">
          <a:xfrm>
            <a:off x="7924800" y="3733801"/>
            <a:ext cx="1447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1200" b="1">
                <a:solidFill>
                  <a:srgbClr val="FFFFFF"/>
                </a:solidFill>
                <a:latin typeface="Helvetica" charset="0"/>
              </a:rPr>
              <a:t>Death Valley</a:t>
            </a:r>
            <a:endParaRPr lang="en-US" altLang="en-US" sz="1200" b="1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75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304801"/>
            <a:ext cx="4567238" cy="6175375"/>
          </a:xfrm>
          <a:noFill/>
        </p:spPr>
      </p:pic>
    </p:spTree>
    <p:extLst>
      <p:ext uri="{BB962C8B-B14F-4D97-AF65-F5344CB8AC3E}">
        <p14:creationId xmlns:p14="http://schemas.microsoft.com/office/powerpoint/2010/main" val="18925257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altLang="en-US">
              <a:effectLst/>
              <a:ea typeface="ＭＳ Ｐゴシック" charset="-128"/>
            </a:endParaRPr>
          </a:p>
        </p:txBody>
      </p:sp>
      <p:pic>
        <p:nvPicPr>
          <p:cNvPr id="1361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4" name="Right Arrow 3"/>
          <p:cNvSpPr/>
          <p:nvPr/>
        </p:nvSpPr>
        <p:spPr>
          <a:xfrm rot="7366125">
            <a:off x="5881688" y="2976563"/>
            <a:ext cx="3962400" cy="762000"/>
          </a:xfrm>
          <a:prstGeom prst="rightArrow">
            <a:avLst>
              <a:gd name="adj1" fmla="val 2784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 rot="18431165">
            <a:off x="2994025" y="2722563"/>
            <a:ext cx="3962400" cy="762000"/>
          </a:xfrm>
          <a:prstGeom prst="rightArrow">
            <a:avLst>
              <a:gd name="adj1" fmla="val 2784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652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 bwMode="auto">
          <a:xfrm>
            <a:off x="2743200" y="0"/>
            <a:ext cx="7772400" cy="1143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900" dirty="0"/>
              <a:t>Transform faults occur frequently at mid-ocean ridges</a:t>
            </a:r>
          </a:p>
        </p:txBody>
      </p:sp>
    </p:spTree>
    <p:extLst>
      <p:ext uri="{BB962C8B-B14F-4D97-AF65-F5344CB8AC3E}">
        <p14:creationId xmlns:p14="http://schemas.microsoft.com/office/powerpoint/2010/main" val="14168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6" name="Rectangle 3"/>
          <p:cNvSpPr>
            <a:spLocks noChangeArrowheads="1"/>
          </p:cNvSpPr>
          <p:nvPr/>
        </p:nvSpPr>
        <p:spPr bwMode="auto">
          <a:xfrm>
            <a:off x="3124200" y="5867400"/>
            <a:ext cx="1600200" cy="76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8001000" y="4495800"/>
            <a:ext cx="11430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1752600" y="4114800"/>
            <a:ext cx="60960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6705600" y="2133600"/>
            <a:ext cx="6858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 rot="1411295">
            <a:off x="8793163" y="803275"/>
            <a:ext cx="685800" cy="228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9271" name="Text Box 8"/>
          <p:cNvSpPr txBox="1">
            <a:spLocks noChangeArrowheads="1"/>
          </p:cNvSpPr>
          <p:nvPr/>
        </p:nvSpPr>
        <p:spPr bwMode="auto">
          <a:xfrm>
            <a:off x="25146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charset="0"/>
              </a:rPr>
              <a:t>Lets find some transform plate boundaries using the ESRT pg. 5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 rot="2816817">
            <a:off x="6289675" y="3392488"/>
            <a:ext cx="685800" cy="228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7763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 animBg="1"/>
      <p:bldP spid="8090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ctrTitle"/>
          </p:nvPr>
        </p:nvSpPr>
        <p:spPr bwMode="auto">
          <a:xfrm>
            <a:off x="2916238" y="2209800"/>
            <a:ext cx="7772400" cy="2819400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/>
                <a:ea typeface="+mj-ea"/>
              </a:rPr>
              <a:t>WHAT HAPPENS TO THE CRUST WHEN THE PLATES ARE MOVING AROUND????</a:t>
            </a:r>
            <a:br>
              <a:rPr lang="en-US" dirty="0" smtClean="0">
                <a:effectLst/>
                <a:ea typeface="+mj-ea"/>
              </a:rPr>
            </a:br>
            <a:r>
              <a:rPr lang="en-US" dirty="0" smtClean="0">
                <a:effectLst/>
                <a:ea typeface="+mj-ea"/>
              </a:rPr>
              <a:t/>
            </a:r>
            <a:br>
              <a:rPr lang="en-US" dirty="0" smtClean="0">
                <a:effectLst/>
                <a:ea typeface="+mj-ea"/>
              </a:rPr>
            </a:br>
            <a:r>
              <a:rPr lang="en-US" dirty="0" smtClean="0">
                <a:effectLst/>
                <a:ea typeface="+mj-ea"/>
              </a:rPr>
              <a:t>What things do we see at these places?</a:t>
            </a:r>
          </a:p>
        </p:txBody>
      </p:sp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2917826" y="528638"/>
            <a:ext cx="4251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accent1"/>
                </a:solidFill>
              </a:rPr>
              <a:t>Tell your neighbor….</a:t>
            </a:r>
          </a:p>
        </p:txBody>
      </p:sp>
    </p:spTree>
    <p:extLst>
      <p:ext uri="{BB962C8B-B14F-4D97-AF65-F5344CB8AC3E}">
        <p14:creationId xmlns:p14="http://schemas.microsoft.com/office/powerpoint/2010/main" val="16598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/>
          </p:cNvSpPr>
          <p:nvPr>
            <p:ph type="title"/>
          </p:nvPr>
        </p:nvSpPr>
        <p:spPr bwMode="auto">
          <a:xfrm>
            <a:off x="4419600" y="0"/>
            <a:ext cx="3352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u="sng">
                <a:solidFill>
                  <a:srgbClr val="FF0000"/>
                </a:solidFill>
                <a:effectLst/>
                <a:ea typeface="ＭＳ Ｐゴシック" charset="-128"/>
              </a:rPr>
              <a:t>Hot Spots</a:t>
            </a:r>
          </a:p>
        </p:txBody>
      </p:sp>
      <p:sp>
        <p:nvSpPr>
          <p:cNvPr id="140290" name="Rectangle 3"/>
          <p:cNvSpPr>
            <a:spLocks noGrp="1"/>
          </p:cNvSpPr>
          <p:nvPr>
            <p:ph type="body" idx="1"/>
          </p:nvPr>
        </p:nvSpPr>
        <p:spPr>
          <a:xfrm>
            <a:off x="3048000" y="1066800"/>
            <a:ext cx="7772400" cy="4114800"/>
          </a:xfrm>
        </p:spPr>
        <p:txBody>
          <a:bodyPr>
            <a:normAutofit lnSpcReduction="10000"/>
          </a:bodyPr>
          <a:lstStyle/>
          <a:p>
            <a:pPr marL="342900" indent="-342900">
              <a:buNone/>
            </a:pPr>
            <a:r>
              <a:rPr lang="en-US" altLang="en-US" u="sng">
                <a:ea typeface="ＭＳ Ｐゴシック" charset="-128"/>
              </a:rPr>
              <a:t>Definition:</a:t>
            </a:r>
          </a:p>
          <a:p>
            <a:pPr marL="342900" indent="-342900"/>
            <a:r>
              <a:rPr lang="en-US" altLang="en-US">
                <a:ea typeface="ＭＳ Ｐゴシック" charset="-128"/>
              </a:rPr>
              <a:t>Volcanic activity that doesn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t occur at a plate boundary</a:t>
            </a:r>
          </a:p>
          <a:p>
            <a:pPr marL="342900" indent="-342900">
              <a:buNone/>
            </a:pPr>
            <a:endParaRPr lang="en-US" altLang="en-US" u="sng">
              <a:ea typeface="ＭＳ Ｐゴシック" charset="-128"/>
            </a:endParaRPr>
          </a:p>
          <a:p>
            <a:pPr marL="342900" indent="-342900">
              <a:buNone/>
            </a:pPr>
            <a:r>
              <a:rPr lang="en-US" altLang="en-US" u="sng">
                <a:ea typeface="ＭＳ Ｐゴシック" charset="-128"/>
              </a:rPr>
              <a:t>Facts</a:t>
            </a:r>
          </a:p>
          <a:p>
            <a:pPr marL="342900" indent="-342900"/>
            <a:r>
              <a:rPr lang="en-US" altLang="en-US">
                <a:ea typeface="ＭＳ Ｐゴシック" charset="-128"/>
              </a:rPr>
              <a:t>Usually forms volcanic islands</a:t>
            </a:r>
          </a:p>
          <a:p>
            <a:pPr marL="342900" indent="-342900"/>
            <a:r>
              <a:rPr lang="en-US" altLang="en-US">
                <a:ea typeface="ＭＳ Ｐゴシック" charset="-128"/>
              </a:rPr>
              <a:t>Hawaii is a Hot Spot</a:t>
            </a:r>
          </a:p>
          <a:p>
            <a:pPr marL="342900" indent="-342900"/>
            <a:r>
              <a:rPr lang="en-US" altLang="en-US">
                <a:ea typeface="ＭＳ Ｐゴシック" charset="-128"/>
              </a:rPr>
              <a:t>There is a list of hot spots on the tectonic plates page 5 of the ESRT</a:t>
            </a:r>
          </a:p>
        </p:txBody>
      </p:sp>
    </p:spTree>
    <p:extLst>
      <p:ext uri="{BB962C8B-B14F-4D97-AF65-F5344CB8AC3E}">
        <p14:creationId xmlns:p14="http://schemas.microsoft.com/office/powerpoint/2010/main" val="4116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/>
          </p:cNvSpPr>
          <p:nvPr>
            <p:ph type="title"/>
          </p:nvPr>
        </p:nvSpPr>
        <p:spPr bwMode="auto">
          <a:xfrm>
            <a:off x="4876800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effectLst/>
                <a:ea typeface="ＭＳ Ｐゴシック" charset="-128"/>
              </a:rPr>
              <a:t>Hot Spot</a:t>
            </a:r>
          </a:p>
        </p:txBody>
      </p:sp>
      <p:pic>
        <p:nvPicPr>
          <p:cNvPr id="14131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187450"/>
            <a:ext cx="8382000" cy="5365750"/>
          </a:xfrm>
        </p:spPr>
      </p:pic>
    </p:spTree>
    <p:extLst>
      <p:ext uri="{BB962C8B-B14F-4D97-AF65-F5344CB8AC3E}">
        <p14:creationId xmlns:p14="http://schemas.microsoft.com/office/powerpoint/2010/main" val="9369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/>
          </p:cNvSpPr>
          <p:nvPr>
            <p:ph type="title"/>
          </p:nvPr>
        </p:nvSpPr>
        <p:spPr bwMode="auto">
          <a:xfrm>
            <a:off x="4038600" y="304800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effectLst/>
                <a:ea typeface="ＭＳ Ｐゴシック" charset="-128"/>
              </a:rPr>
              <a:t>Hot Spot: Cont.</a:t>
            </a:r>
          </a:p>
        </p:txBody>
      </p:sp>
      <p:pic>
        <p:nvPicPr>
          <p:cNvPr id="14336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791200" cy="4114800"/>
          </a:xfrm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7772400" y="1752600"/>
            <a:ext cx="2667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charset="0"/>
              </a:rPr>
              <a:t>-Hot Spots remains stationary as the plates move over them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00"/>
                </a:solidFill>
                <a:latin typeface="Times New Roman" charset="0"/>
              </a:rPr>
              <a:t>- Consider that Hawaii is a Hot Spot!</a:t>
            </a:r>
          </a:p>
        </p:txBody>
      </p:sp>
    </p:spTree>
    <p:extLst>
      <p:ext uri="{BB962C8B-B14F-4D97-AF65-F5344CB8AC3E}">
        <p14:creationId xmlns:p14="http://schemas.microsoft.com/office/powerpoint/2010/main" val="35376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/>
          </p:cNvSpPr>
          <p:nvPr>
            <p:ph type="title"/>
          </p:nvPr>
        </p:nvSpPr>
        <p:spPr bwMode="auto">
          <a:xfrm>
            <a:off x="3886200" y="228600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solidFill>
                  <a:srgbClr val="FF0000"/>
                </a:solidFill>
                <a:effectLst/>
                <a:ea typeface="ＭＳ Ｐゴシック" charset="-128"/>
              </a:rPr>
              <a:t>Explain its positioning.</a:t>
            </a:r>
          </a:p>
        </p:txBody>
      </p:sp>
      <p:pic>
        <p:nvPicPr>
          <p:cNvPr id="144386" name="Picture 4" descr="misc-hawaiian_archipel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676400"/>
            <a:ext cx="48482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3" descr="hotspo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9101" y="1447801"/>
            <a:ext cx="7058025" cy="4310063"/>
          </a:xfrm>
          <a:noFill/>
        </p:spPr>
      </p:pic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4" name="Rectangle 3"/>
          <p:cNvSpPr>
            <a:spLocks noChangeArrowheads="1"/>
          </p:cNvSpPr>
          <p:nvPr/>
        </p:nvSpPr>
        <p:spPr bwMode="auto">
          <a:xfrm>
            <a:off x="3124200" y="5867400"/>
            <a:ext cx="1600200" cy="76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9220200" y="990600"/>
            <a:ext cx="6096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5867400" y="2438400"/>
            <a:ext cx="60960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7010400" y="1752600"/>
            <a:ext cx="6858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6438" name="Text Box 8"/>
          <p:cNvSpPr txBox="1">
            <a:spLocks noChangeArrowheads="1"/>
          </p:cNvSpPr>
          <p:nvPr/>
        </p:nvSpPr>
        <p:spPr bwMode="auto">
          <a:xfrm>
            <a:off x="28194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charset="0"/>
              </a:rPr>
              <a:t>Lets find some Hot Spots using the ESRT pg. 5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724400" y="3810000"/>
            <a:ext cx="60960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991600" y="2057400"/>
            <a:ext cx="60960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315200" y="2971800"/>
            <a:ext cx="60960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9448800" y="3276600"/>
            <a:ext cx="60960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9753600" y="4343400"/>
            <a:ext cx="60960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640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1" grpId="0" animBg="1"/>
      <p:bldP spid="80902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charset="0"/>
              </a:rPr>
              <a:t>Earthquake Patterns</a:t>
            </a:r>
          </a:p>
        </p:txBody>
      </p:sp>
      <p:graphicFrame>
        <p:nvGraphicFramePr>
          <p:cNvPr id="148482" name="Object 3"/>
          <p:cNvGraphicFramePr>
            <a:graphicFrameLocks noChangeAspect="1"/>
          </p:cNvGraphicFramePr>
          <p:nvPr/>
        </p:nvGraphicFramePr>
        <p:xfrm>
          <a:off x="2819400" y="914401"/>
          <a:ext cx="7696200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Bitmap Image" r:id="rId3" imgW="3962953" imgH="2057143" progId="Paint.Picture">
                  <p:embed/>
                </p:oleObj>
              </mc:Choice>
              <mc:Fallback>
                <p:oleObj name="Bitmap Image" r:id="rId3" imgW="3962953" imgH="20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914401"/>
                        <a:ext cx="7696200" cy="439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743200" y="54864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charset="0"/>
              </a:rPr>
              <a:t>Question: Where do most Earthquakes occur?</a:t>
            </a:r>
          </a:p>
        </p:txBody>
      </p:sp>
    </p:spTree>
    <p:extLst>
      <p:ext uri="{BB962C8B-B14F-4D97-AF65-F5344CB8AC3E}">
        <p14:creationId xmlns:p14="http://schemas.microsoft.com/office/powerpoint/2010/main" val="32410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1" y="762000"/>
            <a:ext cx="7407275" cy="3657600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7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Part III. Convergent Plate Boundaries</a:t>
            </a:r>
          </a:p>
        </p:txBody>
      </p:sp>
    </p:spTree>
    <p:extLst>
      <p:ext uri="{BB962C8B-B14F-4D97-AF65-F5344CB8AC3E}">
        <p14:creationId xmlns:p14="http://schemas.microsoft.com/office/powerpoint/2010/main" val="15017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5" descr="worldsei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12" y="990600"/>
            <a:ext cx="9145588" cy="5486400"/>
          </a:xfrm>
        </p:spPr>
      </p:pic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4038600" y="228600"/>
            <a:ext cx="723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/>
              <a:t>Earthquake Map</a:t>
            </a:r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1" y="-152400"/>
            <a:ext cx="7497763" cy="9144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I. Plate Tectonics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438400" y="609600"/>
            <a:ext cx="8229600" cy="2057400"/>
          </a:xfrm>
        </p:spPr>
        <p:txBody>
          <a:bodyPr/>
          <a:lstStyle/>
          <a:p>
            <a:pPr eaLnBrk="1" hangingPunct="1"/>
            <a:r>
              <a:rPr lang="en-US" altLang="en-US" sz="3400">
                <a:ea typeface="ＭＳ Ｐゴシック" charset="-128"/>
              </a:rPr>
              <a:t>A. Plate Tectonics Theory states that the </a:t>
            </a:r>
            <a:r>
              <a:rPr lang="en-US" altLang="en-US" sz="3400" i="1">
                <a:ea typeface="ＭＳ Ｐゴシック" charset="-128"/>
              </a:rPr>
              <a:t>lithosphere</a:t>
            </a:r>
            <a:r>
              <a:rPr lang="en-US" altLang="en-US" sz="3400">
                <a:ea typeface="ＭＳ Ｐゴシック" charset="-128"/>
              </a:rPr>
              <a:t> is broken up into 8 major </a:t>
            </a:r>
            <a:r>
              <a:rPr lang="en-US" altLang="en-US" sz="3400" i="1">
                <a:ea typeface="ＭＳ Ｐゴシック" charset="-128"/>
              </a:rPr>
              <a:t>plates</a:t>
            </a:r>
            <a:r>
              <a:rPr lang="en-US" altLang="en-US" sz="3400">
                <a:ea typeface="ＭＳ Ｐゴシック" charset="-128"/>
              </a:rPr>
              <a:t> that move relative to one another.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40014"/>
            <a:ext cx="807720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7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1" y="-152400"/>
            <a:ext cx="7497763" cy="1143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I. Plate Tectonics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514600" y="762000"/>
            <a:ext cx="8153400" cy="1600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B. Much of Earth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mountain building, earthquakes, and volcanoes occur at </a:t>
            </a:r>
            <a:r>
              <a:rPr lang="en-US" altLang="ja-JP" i="1">
                <a:ea typeface="ＭＳ Ｐゴシック" charset="-128"/>
              </a:rPr>
              <a:t>boundaries between plates.</a:t>
            </a:r>
            <a:endParaRPr lang="en-US" altLang="en-US">
              <a:ea typeface="ＭＳ Ｐゴシック" charset="-128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209800"/>
            <a:ext cx="74279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78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943</Words>
  <Application>Microsoft Macintosh PowerPoint</Application>
  <PresentationFormat>Widescreen</PresentationFormat>
  <Paragraphs>152</Paragraphs>
  <Slides>56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Calibri</vt:lpstr>
      <vt:lpstr>Calibri Light</vt:lpstr>
      <vt:lpstr>Helvetica</vt:lpstr>
      <vt:lpstr>ＭＳ Ｐゴシック</vt:lpstr>
      <vt:lpstr>Times New Roman</vt:lpstr>
      <vt:lpstr>TremorITC TT</vt:lpstr>
      <vt:lpstr>Wingdings</vt:lpstr>
      <vt:lpstr>Wingdings 2</vt:lpstr>
      <vt:lpstr>Arial</vt:lpstr>
      <vt:lpstr>Office Theme</vt:lpstr>
      <vt:lpstr>Bitmap Image</vt:lpstr>
      <vt:lpstr>How Convection Works!</vt:lpstr>
      <vt:lpstr>PowerPoint Presentation</vt:lpstr>
      <vt:lpstr>PowerPoint Presentation</vt:lpstr>
      <vt:lpstr>You don’t have to memorize</vt:lpstr>
      <vt:lpstr>WHAT HAPPENS TO THE CRUST WHEN THE PLATES ARE MOVING AROUND????  What things do we see at these places?</vt:lpstr>
      <vt:lpstr>Part III. Convergent Plate Boundaries</vt:lpstr>
      <vt:lpstr>PowerPoint Presentation</vt:lpstr>
      <vt:lpstr>I. Plate Tectonics</vt:lpstr>
      <vt:lpstr>I. Plate Tectonics</vt:lpstr>
      <vt:lpstr>PowerPoint Presentation</vt:lpstr>
      <vt:lpstr>II. Plate Boundaries (Borderlines between plates)</vt:lpstr>
      <vt:lpstr>Checkpoint!</vt:lpstr>
      <vt:lpstr>III. Convergent Plate Boundaries</vt:lpstr>
      <vt:lpstr>Animation</vt:lpstr>
      <vt:lpstr>PowerPoint Presentation</vt:lpstr>
      <vt:lpstr>PowerPoint Presentation</vt:lpstr>
      <vt:lpstr>Checkpoint</vt:lpstr>
      <vt:lpstr>III. Convergent Plate Boundaries</vt:lpstr>
      <vt:lpstr>Checkpoint!</vt:lpstr>
      <vt:lpstr>PowerPoint Presentation</vt:lpstr>
      <vt:lpstr>Animation</vt:lpstr>
      <vt:lpstr>III. Convergent Plate Boundaries</vt:lpstr>
      <vt:lpstr>IV. Environmental Characteristics of a Subduction Zone</vt:lpstr>
      <vt:lpstr>PowerPoint Presentation</vt:lpstr>
      <vt:lpstr>IV. Environmental Characteristics of a Subduction Zone</vt:lpstr>
      <vt:lpstr>PowerPoint Presentation</vt:lpstr>
      <vt:lpstr>IV. Environmental Characteristics of a Subduction Zone</vt:lpstr>
      <vt:lpstr>PowerPoint Presentation</vt:lpstr>
      <vt:lpstr>Assessment</vt:lpstr>
      <vt:lpstr>PowerPoint Presentation</vt:lpstr>
      <vt:lpstr>PowerPoint Presentation</vt:lpstr>
      <vt:lpstr>Diverging Plate Boundaries</vt:lpstr>
      <vt:lpstr>PowerPoint Presentation</vt:lpstr>
      <vt:lpstr>Feature #1: Mid-Ocean Ridge</vt:lpstr>
      <vt:lpstr>PowerPoint Presentation</vt:lpstr>
      <vt:lpstr>Mid-Ocean Ridges and Seafloor Spreading</vt:lpstr>
      <vt:lpstr>Animation of Seafloor Spreading</vt:lpstr>
      <vt:lpstr>Feature #2: Rifting</vt:lpstr>
      <vt:lpstr>PowerPoint Presentation</vt:lpstr>
      <vt:lpstr>PowerPoint Presentation</vt:lpstr>
      <vt:lpstr>PowerPoint Presentation</vt:lpstr>
      <vt:lpstr>Checkpoint</vt:lpstr>
      <vt:lpstr>Part V: Transform Plate Boundaries and Hot Spots</vt:lpstr>
      <vt:lpstr>PowerPoint Presentation</vt:lpstr>
      <vt:lpstr>PowerPoint Presentation</vt:lpstr>
      <vt:lpstr>PowerPoint Presentation</vt:lpstr>
      <vt:lpstr>PowerPoint Presentation</vt:lpstr>
      <vt:lpstr>Transform faults occur frequently at mid-ocean ridges</vt:lpstr>
      <vt:lpstr>PowerPoint Presentation</vt:lpstr>
      <vt:lpstr>Hot Spots</vt:lpstr>
      <vt:lpstr>Hot Spot</vt:lpstr>
      <vt:lpstr>Hot Spot: Cont.</vt:lpstr>
      <vt:lpstr>Explain its positioning.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III. Convergent Plate Boundaries</dc:title>
  <dc:creator>Meryl Probst</dc:creator>
  <cp:lastModifiedBy>Meryl Probst</cp:lastModifiedBy>
  <cp:revision>4</cp:revision>
  <dcterms:created xsi:type="dcterms:W3CDTF">2015-10-30T19:16:40Z</dcterms:created>
  <dcterms:modified xsi:type="dcterms:W3CDTF">2015-10-30T19:23:12Z</dcterms:modified>
</cp:coreProperties>
</file>